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270" r:id="rId5"/>
    <p:sldId id="259" r:id="rId6"/>
    <p:sldId id="288" r:id="rId7"/>
    <p:sldId id="278" r:id="rId8"/>
    <p:sldId id="276" r:id="rId9"/>
    <p:sldId id="291" r:id="rId10"/>
    <p:sldId id="277" r:id="rId11"/>
    <p:sldId id="280" r:id="rId12"/>
    <p:sldId id="281" r:id="rId13"/>
    <p:sldId id="301" r:id="rId14"/>
    <p:sldId id="302" r:id="rId15"/>
    <p:sldId id="293" r:id="rId16"/>
    <p:sldId id="287" r:id="rId17"/>
    <p:sldId id="264" r:id="rId18"/>
    <p:sldId id="283" r:id="rId19"/>
    <p:sldId id="272" r:id="rId20"/>
    <p:sldId id="316" r:id="rId21"/>
    <p:sldId id="271" r:id="rId22"/>
    <p:sldId id="275" r:id="rId23"/>
    <p:sldId id="274" r:id="rId24"/>
    <p:sldId id="269" r:id="rId25"/>
    <p:sldId id="303" r:id="rId26"/>
    <p:sldId id="290" r:id="rId27"/>
    <p:sldId id="304" r:id="rId28"/>
    <p:sldId id="292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285" r:id="rId38"/>
    <p:sldId id="289" r:id="rId39"/>
    <p:sldId id="265" r:id="rId40"/>
    <p:sldId id="262" r:id="rId41"/>
    <p:sldId id="267" r:id="rId42"/>
    <p:sldId id="263" r:id="rId43"/>
    <p:sldId id="268" r:id="rId44"/>
    <p:sldId id="261" r:id="rId45"/>
    <p:sldId id="266" r:id="rId46"/>
    <p:sldId id="313" r:id="rId47"/>
    <p:sldId id="314" r:id="rId48"/>
    <p:sldId id="315" r:id="rId49"/>
    <p:sldId id="284" r:id="rId50"/>
    <p:sldId id="260" r:id="rId5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0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pos="2808" userDrawn="1">
          <p15:clr>
            <a:srgbClr val="A4A3A4"/>
          </p15:clr>
        </p15:guide>
        <p15:guide id="4" orient="horz" pos="3060" userDrawn="1">
          <p15:clr>
            <a:srgbClr val="A4A3A4"/>
          </p15:clr>
        </p15:guide>
        <p15:guide id="5" orient="horz" pos="708" userDrawn="1">
          <p15:clr>
            <a:srgbClr val="A4A3A4"/>
          </p15:clr>
        </p15:guide>
        <p15:guide id="6" orient="horz" pos="468" userDrawn="1">
          <p15:clr>
            <a:srgbClr val="A4A3A4"/>
          </p15:clr>
        </p15:guide>
        <p15:guide id="7" orient="horz" pos="2244" userDrawn="1">
          <p15:clr>
            <a:srgbClr val="A4A3A4"/>
          </p15:clr>
        </p15:guide>
        <p15:guide id="8" pos="1704" userDrawn="1">
          <p15:clr>
            <a:srgbClr val="A4A3A4"/>
          </p15:clr>
        </p15:guide>
        <p15:guide id="9" pos="3336" userDrawn="1">
          <p15:clr>
            <a:srgbClr val="A4A3A4"/>
          </p15:clr>
        </p15:guide>
        <p15:guide id="10" pos="4824" userDrawn="1">
          <p15:clr>
            <a:srgbClr val="A4A3A4"/>
          </p15:clr>
        </p15:guide>
        <p15:guide id="11" orient="horz" pos="2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ADBDB"/>
    <a:srgbClr val="696A6D"/>
    <a:srgbClr val="A1A1A4"/>
    <a:srgbClr val="C2D1D4"/>
    <a:srgbClr val="AFDDD2"/>
    <a:srgbClr val="E9D666"/>
    <a:srgbClr val="94A545"/>
    <a:srgbClr val="425968"/>
    <a:srgbClr val="D0E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4"/>
    <p:restoredTop sz="84928" autoAdjust="0"/>
  </p:normalViewPr>
  <p:slideViewPr>
    <p:cSldViewPr snapToGrid="0" showGuides="1">
      <p:cViewPr varScale="1">
        <p:scale>
          <a:sx n="113" d="100"/>
          <a:sy n="113" d="100"/>
        </p:scale>
        <p:origin x="226" y="91"/>
      </p:cViewPr>
      <p:guideLst>
        <p:guide orient="horz" pos="1020"/>
        <p:guide pos="624"/>
        <p:guide pos="2808"/>
        <p:guide orient="horz" pos="3060"/>
        <p:guide orient="horz" pos="708"/>
        <p:guide orient="horz" pos="468"/>
        <p:guide orient="horz" pos="2244"/>
        <p:guide pos="1704"/>
        <p:guide pos="3336"/>
        <p:guide pos="4824"/>
        <p:guide orient="horz" pos="2412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 varScale="1">
      <p:scale>
        <a:sx n="100" d="100"/>
        <a:sy n="100" d="100"/>
      </p:scale>
      <p:origin x="0" y="-6936"/>
    </p:cViewPr>
  </p:sorterViewPr>
  <p:notesViewPr>
    <p:cSldViewPr snapToGrid="0" showGuides="1">
      <p:cViewPr varScale="1">
        <p:scale>
          <a:sx n="151" d="100"/>
          <a:sy n="151" d="100"/>
        </p:scale>
        <p:origin x="42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DBD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22" y="1785855"/>
            <a:ext cx="5374265" cy="993446"/>
          </a:xfrm>
        </p:spPr>
        <p:txBody>
          <a:bodyPr anchor="b"/>
          <a:lstStyle>
            <a:lvl1pPr>
              <a:defRPr sz="280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571" y="2860770"/>
            <a:ext cx="4790727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6" y="3984234"/>
            <a:ext cx="2499318" cy="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9AFC-8D04-4E51-B1BD-A92C049C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BE03-7667-45AA-95E0-DF24CD08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72EF-C3B0-46B6-8D90-C874BF9C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2C59-CA3E-4CEF-9510-3922433AE8C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435B-5988-41B5-BFD2-1197FD95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0EF4-8B8E-4A3E-9085-F0939365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2E4-A77D-4715-BFCF-B1CEF70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FEFD-7E0A-4676-9D34-9EC369A3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843C4-2F16-4042-8BB9-53DF23A21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B0539-4A70-44AB-A83D-49C0CBB88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4B9FF-36E0-4896-BB73-1CC6D90C6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39D7A-413A-47A1-A328-23D8FB419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F6FCC3-0484-4FA0-BD3A-FEC6EA1B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2C59-CA3E-4CEF-9510-3922433AE8C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47C36-A0EA-47C2-A923-D2B0C3F2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53FB5-8E70-43DF-A232-F966D7CD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2E4-A77D-4715-BFCF-B1CEF70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ACA1-40AA-4914-BAB8-5E198807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4E018-B6ED-4BA4-BA5B-5465CB78E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A94BF-5E13-4EC5-8E19-29A3A3A45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3ABCD-3A8A-4EF1-A0C6-AC8B8921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2C59-CA3E-4CEF-9510-3922433AE8C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52D89-D713-4FC1-86F0-73B72565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5FAE8-CD44-44D6-AC10-D7F22671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2E4-A77D-4715-BFCF-B1CEF70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|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30" y="2188028"/>
            <a:ext cx="7251049" cy="79683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1397" y="4663981"/>
            <a:ext cx="719470" cy="274638"/>
          </a:xfrm>
        </p:spPr>
        <p:txBody>
          <a:bodyPr/>
          <a:lstStyle>
            <a:lvl1pPr defTabSz="914400">
              <a:defRPr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DA86648E-21C2-4E4D-995E-31FFBD2E87B9}" type="slidenum">
              <a:rPr lang="x-none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2" y="4023948"/>
            <a:ext cx="2517414" cy="51935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2471" y="2860770"/>
            <a:ext cx="6702536" cy="467512"/>
          </a:xfrm>
        </p:spPr>
        <p:txBody>
          <a:bodyPr anchor="ctr"/>
          <a:lstStyle>
            <a:lvl1pPr marL="0" indent="0" algn="l">
              <a:buNone/>
              <a:defRPr sz="1700">
                <a:solidFill>
                  <a:srgbClr val="696A6D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38785" y="4662606"/>
            <a:ext cx="792782" cy="274638"/>
          </a:xfrm>
        </p:spPr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3254" y="1604200"/>
            <a:ext cx="7133900" cy="3232554"/>
          </a:xfrm>
        </p:spPr>
        <p:txBody>
          <a:bodyPr/>
          <a:lstStyle>
            <a:lvl1pPr marL="137160" indent="-137160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1pPr>
            <a:lvl2pPr marL="320040" indent="-137160">
              <a:spcBef>
                <a:spcPts val="0"/>
              </a:spcBef>
              <a:spcAft>
                <a:spcPts val="600"/>
              </a:spcAft>
              <a:buSzPct val="125000"/>
              <a:buFont typeface="Wingdings" panose="05000000000000000000" pitchFamily="2" charset="2"/>
              <a:buChar char="§"/>
              <a:defRPr sz="1200">
                <a:solidFill>
                  <a:srgbClr val="696A6D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600"/>
              </a:spcAft>
              <a:defRPr sz="1200">
                <a:solidFill>
                  <a:srgbClr val="696A6D"/>
                </a:solidFill>
                <a:latin typeface="+mn-lt"/>
                <a:ea typeface="Franklin Gothic Medium" charset="0"/>
                <a:cs typeface="Franklin Gothic Medium" charset="0"/>
              </a:defRPr>
            </a:lvl3pPr>
            <a:lvl4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12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03300" y="1603297"/>
            <a:ext cx="3444947" cy="3196992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95825" y="1602388"/>
            <a:ext cx="3421349" cy="3168992"/>
          </a:xfrm>
        </p:spPr>
        <p:txBody>
          <a:bodyPr/>
          <a:lstStyle>
            <a:lvl1pPr>
              <a:spcAft>
                <a:spcPts val="600"/>
              </a:spcAft>
              <a:defRPr>
                <a:latin typeface="+mn-lt"/>
              </a:defRPr>
            </a:lvl1pPr>
            <a:lvl2pPr>
              <a:spcAft>
                <a:spcPts val="600"/>
              </a:spcAft>
              <a:defRPr>
                <a:latin typeface="+mn-lt"/>
              </a:defRPr>
            </a:lvl2pPr>
            <a:lvl3pPr>
              <a:spcAft>
                <a:spcPts val="600"/>
              </a:spcAft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2 Copy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0653" y="1601325"/>
            <a:ext cx="3561348" cy="3231932"/>
          </a:xfrm>
        </p:spPr>
        <p:txBody>
          <a:bodyPr numCol="1" spcCol="18288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8263" y="1603375"/>
            <a:ext cx="3576311" cy="322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728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Image (More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233"/>
          <a:stretch/>
        </p:blipFill>
        <p:spPr>
          <a:xfrm>
            <a:off x="0" y="0"/>
            <a:ext cx="244756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03300" y="1601966"/>
            <a:ext cx="7158844" cy="33481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144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1003300" y="1663200"/>
            <a:ext cx="7143854" cy="2825750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: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011238" y="1663725"/>
            <a:ext cx="7113431" cy="29559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74"/>
          <a:stretch/>
        </p:blipFill>
        <p:spPr>
          <a:xfrm>
            <a:off x="8233621" y="4326418"/>
            <a:ext cx="473920" cy="5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37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676" y="859399"/>
            <a:ext cx="7251049" cy="73564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7666" y="1601919"/>
            <a:ext cx="7241530" cy="33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785" y="4662606"/>
            <a:ext cx="792782" cy="2746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696A6D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35" r:id="rId3"/>
    <p:sldLayoutId id="2147483748" r:id="rId4"/>
    <p:sldLayoutId id="2147483753" r:id="rId5"/>
    <p:sldLayoutId id="2147483749" r:id="rId6"/>
    <p:sldLayoutId id="2147483751" r:id="rId7"/>
    <p:sldLayoutId id="2147483752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 kern="1200" spc="-30">
          <a:solidFill>
            <a:srgbClr val="B30838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37160" indent="-137160" algn="l" defTabSz="457200" rtl="0" fontAlgn="base">
        <a:spcBef>
          <a:spcPts val="0"/>
        </a:spcBef>
        <a:spcAft>
          <a:spcPts val="600"/>
        </a:spcAft>
        <a:buClr>
          <a:schemeClr val="accent1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1pPr>
      <a:lvl2pPr marL="320040" indent="-137160" algn="l" defTabSz="457200" rtl="0" fontAlgn="base">
        <a:spcBef>
          <a:spcPts val="0"/>
        </a:spcBef>
        <a:spcAft>
          <a:spcPts val="600"/>
        </a:spcAft>
        <a:buClr>
          <a:srgbClr val="696A6D"/>
        </a:buClr>
        <a:buSzPct val="125000"/>
        <a:buFont typeface="Wingdings" panose="05000000000000000000" pitchFamily="2" charset="2"/>
        <a:buChar char="§"/>
        <a:defRPr sz="1200" kern="120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2pPr>
      <a:lvl3pPr marL="457200" indent="-137160" algn="l" defTabSz="457200" rtl="0" fontAlgn="base">
        <a:spcBef>
          <a:spcPts val="0"/>
        </a:spcBef>
        <a:spcAft>
          <a:spcPts val="600"/>
        </a:spcAft>
        <a:buFont typeface="AppleSymbols" charset="0"/>
        <a:buChar char="⎻"/>
        <a:defRPr sz="1200" kern="1200" baseline="0">
          <a:solidFill>
            <a:srgbClr val="696A6D"/>
          </a:solidFill>
          <a:latin typeface="+mn-lt"/>
          <a:ea typeface="Franklin Gothic Medium" charset="0"/>
          <a:cs typeface="Franklin Gothic Medium" charset="0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s11524-020-00484-0" TargetMode="External"/><Relationship Id="rId3" Type="http://schemas.openxmlformats.org/officeDocument/2006/relationships/hyperlink" Target="https://www.cdc.gov/nchs/covid19/mortality-overview.htm" TargetMode="External"/><Relationship Id="rId7" Type="http://schemas.openxmlformats.org/officeDocument/2006/relationships/hyperlink" Target="https://doi.org/10.1016/j.drugalcdep.2020.108176" TargetMode="External"/><Relationship Id="rId2" Type="http://schemas.openxmlformats.org/officeDocument/2006/relationships/hyperlink" Target="https://covid19.who.in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kff.org/coronavirus-covid-19/issue-brief/the-implications-of-covid-19-for-mental-health-and-substance-use/" TargetMode="External"/><Relationship Id="rId11" Type="http://schemas.openxmlformats.org/officeDocument/2006/relationships/hyperlink" Target="https://www.commonwealthfund.org/blog/2021/drug-overdose-toll-2020-and-near-term-actions-addressing-it" TargetMode="External"/><Relationship Id="rId5" Type="http://schemas.openxmlformats.org/officeDocument/2006/relationships/hyperlink" Target="https://www.cdc.gov/drugoverdose/nonfatal/pdf/COVID-19-Nonfatal-Drug-Overdose-Data-508c.pdf" TargetMode="External"/><Relationship Id="rId10" Type="http://schemas.openxmlformats.org/officeDocument/2006/relationships/hyperlink" Target="https://doi.org/10.1111/ajad.13066" TargetMode="External"/><Relationship Id="rId4" Type="http://schemas.openxmlformats.org/officeDocument/2006/relationships/hyperlink" Target="https://www.cdc.gov/nchs/nvss/vsrr/covid_weekly/index.htm#SexAndAge" TargetMode="External"/><Relationship Id="rId9" Type="http://schemas.openxmlformats.org/officeDocument/2006/relationships/hyperlink" Target="https://onlinelibrary.wiley.com/action/doSearch?ContribAuthorRaw=Sun%2C+Ya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>
                <a:solidFill>
                  <a:schemeClr val="tx1"/>
                </a:solidFill>
              </a:rPr>
              <a:t>Overdose in COVID World</a:t>
            </a:r>
          </a:p>
          <a:p>
            <a:pPr eaLnBrk="1" hangingPunct="1"/>
            <a:r>
              <a:rPr lang="en-US" altLang="en-US" dirty="0"/>
              <a:t>Olawale Ojo MBChB, MSc</a:t>
            </a:r>
          </a:p>
        </p:txBody>
      </p:sp>
    </p:spTree>
    <p:extLst>
      <p:ext uri="{BB962C8B-B14F-4D97-AF65-F5344CB8AC3E}">
        <p14:creationId xmlns:p14="http://schemas.microsoft.com/office/powerpoint/2010/main" val="9621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29BA6-F799-4B4B-ACA4-900C10B5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372"/>
            <a:ext cx="2130137" cy="1778361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Bidirectional relationship between COVID-19 and addiction</a:t>
            </a:r>
            <a:b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E1C4DB8F-CDAF-449A-96EC-0163A2CC4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322947"/>
            <a:ext cx="8256493" cy="4540469"/>
          </a:xfr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C90E6-9AE1-4608-88DA-AF318D57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82171"/>
            <a:ext cx="3086100" cy="273844"/>
          </a:xfrm>
        </p:spPr>
        <p:txBody>
          <a:bodyPr/>
          <a:lstStyle/>
          <a:p>
            <a:r>
              <a:rPr lang="en-US" dirty="0"/>
              <a:t>Dubey et al 2020</a:t>
            </a:r>
          </a:p>
        </p:txBody>
      </p:sp>
    </p:spTree>
    <p:extLst>
      <p:ext uri="{BB962C8B-B14F-4D97-AF65-F5344CB8AC3E}">
        <p14:creationId xmlns:p14="http://schemas.microsoft.com/office/powerpoint/2010/main" val="334944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186F-297D-4D92-A933-1DDE88AE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SUD after Onset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E686-1CB1-4C76-BA3A-A8338CBA7B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People with SUD are at greater risk of worse COVID-19 outcome.</a:t>
            </a:r>
          </a:p>
          <a:p>
            <a:r>
              <a:rPr lang="en-US" sz="2400" dirty="0"/>
              <a:t>Surge of addictive behaviors (both new and relapse) including behavioral addiction in this period. </a:t>
            </a:r>
            <a:r>
              <a:rPr lang="en-US" sz="800" dirty="0"/>
              <a:t>45/5</a:t>
            </a:r>
          </a:p>
          <a:p>
            <a:r>
              <a:rPr lang="en-US" sz="2400" dirty="0"/>
              <a:t>Withdrawal emergencies </a:t>
            </a:r>
          </a:p>
          <a:p>
            <a:r>
              <a:rPr lang="en-US" sz="2400" dirty="0"/>
              <a:t>Death are also being increasingly reported. </a:t>
            </a:r>
          </a:p>
          <a:p>
            <a:r>
              <a:rPr lang="en-US" sz="2400" dirty="0"/>
              <a:t>Difficulties in accessing the healthcare services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BCF77D-391B-4AF0-ABCC-A67B791C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Emergency Services in Indianapolis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C83F9-CCCF-4066-AD3E-7FD662CA33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Calls for service (EMS calls) after the lock-down order (March 2020) reopening in (May 2020)</a:t>
            </a:r>
          </a:p>
          <a:p>
            <a:r>
              <a:rPr lang="en-US" sz="2800" dirty="0"/>
              <a:t>All CFS - 4% increase </a:t>
            </a:r>
          </a:p>
          <a:p>
            <a:r>
              <a:rPr lang="en-US" sz="2800" dirty="0"/>
              <a:t>Overdose CFS- 43% increase </a:t>
            </a:r>
          </a:p>
          <a:p>
            <a:r>
              <a:rPr lang="en-US" sz="2800" dirty="0"/>
              <a:t>CFS Naloxone- 61% increase</a:t>
            </a:r>
          </a:p>
          <a:p>
            <a:r>
              <a:rPr lang="en-US" sz="2800" dirty="0"/>
              <a:t>Deaths – 47%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9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9F01A-AEEA-4768-9673-4E24CF97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577" y="1735076"/>
            <a:ext cx="3202686" cy="327405"/>
          </a:xfrm>
        </p:spPr>
        <p:txBody>
          <a:bodyPr/>
          <a:lstStyle/>
          <a:p>
            <a:r>
              <a:rPr lang="en-US" dirty="0"/>
              <a:t>EMS calls for service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58EAE6-5425-4A0C-8AFE-A731744D5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276605"/>
          </a:xfrm>
        </p:spPr>
        <p:txBody>
          <a:bodyPr>
            <a:normAutofit/>
          </a:bodyPr>
          <a:lstStyle/>
          <a:p>
            <a:r>
              <a:rPr lang="en-US" dirty="0"/>
              <a:t>Overdose calls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1D07B-04A8-491C-8B37-B8B3D23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936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 EMS Calls </a:t>
            </a:r>
          </a:p>
        </p:txBody>
      </p:sp>
      <p:pic>
        <p:nvPicPr>
          <p:cNvPr id="9" name="Content Placeholder 9" descr="Chart, bar chart, line chart&#10;&#10;Description automatically generated">
            <a:extLst>
              <a:ext uri="{FF2B5EF4-FFF2-40B4-BE49-F238E27FC236}">
                <a16:creationId xmlns:a16="http://schemas.microsoft.com/office/drawing/2014/main" id="{0575ACFB-8185-4908-877D-2ED2BA061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182" y="1401418"/>
            <a:ext cx="4395818" cy="3287367"/>
          </a:xfrm>
        </p:spPr>
      </p:pic>
      <p:pic>
        <p:nvPicPr>
          <p:cNvPr id="10" name="Content Placeholder 11" descr="Chart, bar chart&#10;&#10;Description automatically generated">
            <a:extLst>
              <a:ext uri="{FF2B5EF4-FFF2-40B4-BE49-F238E27FC236}">
                <a16:creationId xmlns:a16="http://schemas.microsoft.com/office/drawing/2014/main" id="{2D394F94-C18D-4E76-9796-DCD51E8406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1513" y="1401418"/>
            <a:ext cx="4316306" cy="3391728"/>
          </a:xfrm>
        </p:spPr>
      </p:pic>
    </p:spTree>
    <p:extLst>
      <p:ext uri="{BB962C8B-B14F-4D97-AF65-F5344CB8AC3E}">
        <p14:creationId xmlns:p14="http://schemas.microsoft.com/office/powerpoint/2010/main" val="185522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4D7D74-23AA-4845-9C7C-57F0CBBFB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261365"/>
          </a:xfrm>
        </p:spPr>
        <p:txBody>
          <a:bodyPr>
            <a:normAutofit/>
          </a:bodyPr>
          <a:lstStyle/>
          <a:p>
            <a:r>
              <a:rPr lang="en-US" dirty="0"/>
              <a:t>Overdose-deaths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EAF112-A651-4943-9702-6E30891E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EMS Calls</a:t>
            </a:r>
          </a:p>
        </p:txBody>
      </p:sp>
      <p:pic>
        <p:nvPicPr>
          <p:cNvPr id="7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4E4E1EE1-9379-4389-AF81-B1503F0EC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5872" y="1350014"/>
            <a:ext cx="4779915" cy="3368589"/>
          </a:xfrm>
        </p:spPr>
      </p:pic>
      <p:pic>
        <p:nvPicPr>
          <p:cNvPr id="9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70DA3DDD-CADF-4EF7-AED9-75AA4B8E7F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57712" y="1282925"/>
            <a:ext cx="4120416" cy="3294045"/>
          </a:xfrm>
        </p:spPr>
      </p:pic>
    </p:spTree>
    <p:extLst>
      <p:ext uri="{BB962C8B-B14F-4D97-AF65-F5344CB8AC3E}">
        <p14:creationId xmlns:p14="http://schemas.microsoft.com/office/powerpoint/2010/main" val="111218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D241-53DB-4BB4-AF47-2C5F1652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75" y="298994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Controversies</a:t>
            </a:r>
          </a:p>
        </p:txBody>
      </p:sp>
      <p:pic>
        <p:nvPicPr>
          <p:cNvPr id="6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6B0369-AB6F-4C40-BAAE-9521BF3DD6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5069" y="1192697"/>
            <a:ext cx="4217048" cy="3518451"/>
          </a:xfrm>
        </p:spPr>
      </p:pic>
      <p:pic>
        <p:nvPicPr>
          <p:cNvPr id="7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60BA956D-AFFE-4C80-883B-ECA9E5697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593" y="1101969"/>
            <a:ext cx="3914351" cy="3255421"/>
          </a:xfrm>
        </p:spPr>
      </p:pic>
    </p:spTree>
    <p:extLst>
      <p:ext uri="{BB962C8B-B14F-4D97-AF65-F5344CB8AC3E}">
        <p14:creationId xmlns:p14="http://schemas.microsoft.com/office/powerpoint/2010/main" val="331599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B2C1-AAF0-4DB2-B148-3DDC7281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VISITS AND NONFATAL OVERDOSES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D9331-0DE7-4232-8A88-32B8C999B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Substantial decline in the number of total ED visits across the United States after January 2020 </a:t>
            </a:r>
          </a:p>
          <a:p>
            <a:pPr lvl="1"/>
            <a:r>
              <a:rPr lang="en-US" dirty="0"/>
              <a:t>delays in seeking care/interruption in health care delivery</a:t>
            </a:r>
          </a:p>
          <a:p>
            <a:pPr lvl="1"/>
            <a:r>
              <a:rPr lang="en-US" dirty="0"/>
              <a:t>avoiding care </a:t>
            </a:r>
          </a:p>
          <a:p>
            <a:r>
              <a:rPr lang="en-US" dirty="0"/>
              <a:t>nonfatal overdoses did not decline at a similar pace</a:t>
            </a:r>
          </a:p>
        </p:txBody>
      </p:sp>
    </p:spTree>
    <p:extLst>
      <p:ext uri="{BB962C8B-B14F-4D97-AF65-F5344CB8AC3E}">
        <p14:creationId xmlns:p14="http://schemas.microsoft.com/office/powerpoint/2010/main" val="321501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8A4F-D632-4939-B2D2-DF6D68B5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VISITS </a:t>
            </a:r>
            <a:r>
              <a:rPr lang="en-US"/>
              <a:t>AND NON-FATAL OVERDOSE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AA34E-2BBB-4F3E-BC2A-B119725B28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17</a:t>
            </a:fld>
            <a:endParaRPr lang="en-US" alt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A31EB-537C-4086-88AE-21E7E4336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Starting in May 2020, total ED visits began increasing but remained lower than months prior to March 2020.</a:t>
            </a:r>
          </a:p>
          <a:p>
            <a:r>
              <a:rPr lang="en-US" sz="1800" dirty="0"/>
              <a:t>During March through September 2020, compared to the previous time period, there were higher numbers of suspected overdose ED visits</a:t>
            </a:r>
          </a:p>
          <a:p>
            <a:r>
              <a:rPr lang="en-US" sz="1800" dirty="0"/>
              <a:t> Numbers of suspected all drug and opioid-involved overdoses were highest in July 2020 gradually declined during the following months, with numbers still higher in September 2020 than before March 2020.</a:t>
            </a:r>
          </a:p>
          <a:p>
            <a:r>
              <a:rPr lang="en-US" sz="1800" dirty="0"/>
              <a:t>Numbers of suspected heroin- and stimulant-involved overdoses were highest in May 2020, gradually declined during the following months, with numbers still higher in August 2020 than before March 2020.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3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C275B0C0-824C-4BEF-AA35-AC96A44C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323193"/>
            <a:ext cx="8040414" cy="460353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2F98-F5A6-4A80-B039-C602EA50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COVID-19-Nonfatal-Drug-Overdose-Data</a:t>
            </a:r>
          </a:p>
        </p:txBody>
      </p:sp>
    </p:spTree>
    <p:extLst>
      <p:ext uri="{BB962C8B-B14F-4D97-AF65-F5344CB8AC3E}">
        <p14:creationId xmlns:p14="http://schemas.microsoft.com/office/powerpoint/2010/main" val="4168937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1056BD15-1BB2-47CC-A7A6-A592CE417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7" y="482600"/>
            <a:ext cx="7528466" cy="41783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FD81D-48DC-48F6-8C4E-6A2A1DC5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COVID-19-Nonfatal-Drug-Overdose-Data</a:t>
            </a:r>
          </a:p>
        </p:txBody>
      </p:sp>
    </p:spTree>
    <p:extLst>
      <p:ext uri="{BB962C8B-B14F-4D97-AF65-F5344CB8AC3E}">
        <p14:creationId xmlns:p14="http://schemas.microsoft.com/office/powerpoint/2010/main" val="41019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D59AFED-ADF2-48D8-A629-6D9BB7EBA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92862"/>
            <a:ext cx="8178800" cy="355777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7C5C9-3A7D-4362-B83D-59E30635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WHO Coronavirus (COVID-19) Dashboard 12/09/21</a:t>
            </a:r>
          </a:p>
        </p:txBody>
      </p:sp>
    </p:spTree>
    <p:extLst>
      <p:ext uri="{BB962C8B-B14F-4D97-AF65-F5344CB8AC3E}">
        <p14:creationId xmlns:p14="http://schemas.microsoft.com/office/powerpoint/2010/main" val="569629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D7BBB-F697-44DE-AD5D-6BE40908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 visits for overdose (Indiana)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C00BB-023B-403E-8F18-4940B1539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hart, bar chart&#10;&#10;Description automatically generated">
            <a:extLst>
              <a:ext uri="{FF2B5EF4-FFF2-40B4-BE49-F238E27FC236}">
                <a16:creationId xmlns:a16="http://schemas.microsoft.com/office/drawing/2014/main" id="{DEF368C8-B401-41ED-B402-FA99C6A1F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2" y="1268017"/>
            <a:ext cx="3868340" cy="335851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70CDCB-4B87-4DEE-9DDA-06A1FB4B0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7013CD2-46C2-4F5E-A400-55C0C43336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9" y="1268016"/>
            <a:ext cx="3868340" cy="3257065"/>
          </a:xfr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15FA43F-79B9-48DA-93B3-9C390613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COVID-19-Nonfatal-Drug-Overdose-Data</a:t>
            </a:r>
          </a:p>
        </p:txBody>
      </p:sp>
    </p:spTree>
    <p:extLst>
      <p:ext uri="{BB962C8B-B14F-4D97-AF65-F5344CB8AC3E}">
        <p14:creationId xmlns:p14="http://schemas.microsoft.com/office/powerpoint/2010/main" val="1893378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B371-9AA9-48B5-95FB-F9B49E5E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deaths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F4EA-DD9B-4AC6-A69C-E2A2AAAC3E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93,000 died in 2020</a:t>
            </a:r>
          </a:p>
          <a:p>
            <a:r>
              <a:rPr lang="en-US" dirty="0"/>
              <a:t>29.4% increase from 2019 </a:t>
            </a:r>
          </a:p>
          <a:p>
            <a:r>
              <a:rPr lang="en-US" dirty="0"/>
              <a:t>Highest number of overdose deaths in 12 months</a:t>
            </a:r>
          </a:p>
          <a:p>
            <a:r>
              <a:rPr lang="en-US" dirty="0"/>
              <a:t>Largest yearly increase since 1999</a:t>
            </a:r>
          </a:p>
          <a:p>
            <a:r>
              <a:rPr lang="en-US" dirty="0"/>
              <a:t>Overdose deaths primarily fentanyl</a:t>
            </a:r>
          </a:p>
          <a:p>
            <a:r>
              <a:rPr lang="en-US" dirty="0"/>
              <a:t>Increased deaths from natural and semi-synthetic opioids</a:t>
            </a:r>
          </a:p>
          <a:p>
            <a:r>
              <a:rPr lang="en-US" dirty="0"/>
              <a:t>Cocaine deaths also increased</a:t>
            </a:r>
          </a:p>
        </p:txBody>
      </p:sp>
    </p:spTree>
    <p:extLst>
      <p:ext uri="{BB962C8B-B14F-4D97-AF65-F5344CB8AC3E}">
        <p14:creationId xmlns:p14="http://schemas.microsoft.com/office/powerpoint/2010/main" val="212556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CB74D16-7F63-4274-91C5-9C8752C51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118242"/>
            <a:ext cx="7764517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2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51A7A3E-BBF4-413A-B27E-A993C462F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7" y="482600"/>
            <a:ext cx="742808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A7A58FF1-3809-46EE-B897-6D34A42A4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37" y="482600"/>
            <a:ext cx="640352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97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9EE7-C5C6-458C-8ECD-7AF1F2EF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Overdose deaths in Indiana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647057C-08F4-4D55-AA83-2A83B9BF4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26" y="1609247"/>
            <a:ext cx="4886749" cy="2783447"/>
          </a:xfrm>
        </p:spPr>
      </p:pic>
    </p:spTree>
    <p:extLst>
      <p:ext uri="{BB962C8B-B14F-4D97-AF65-F5344CB8AC3E}">
        <p14:creationId xmlns:p14="http://schemas.microsoft.com/office/powerpoint/2010/main" val="266812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7C5776-A380-4B90-9746-78AB2F106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6380"/>
            <a:ext cx="8178800" cy="41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296909-5559-40B7-9098-E93D5023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06604"/>
            <a:ext cx="8178800" cy="41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5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61DC239-E1EF-4E35-AF71-F4244D3FF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98615"/>
            <a:ext cx="8178800" cy="39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4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AA98B6-B671-4B2E-B3C8-86F04F918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3" y="482600"/>
            <a:ext cx="696383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7EBDC7C0-26A4-48E6-9E00-1FC898185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700719"/>
            <a:ext cx="8963025" cy="3742062"/>
          </a:xfrm>
          <a:prstGeom prst="rect">
            <a:avLst/>
          </a:prstGeom>
          <a:noFill/>
        </p:spPr>
      </p:pic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86648E-21C2-4E4D-995E-31FFBD2E87B9}" type="slidenum">
              <a:rPr lang="x-none" altLang="x-none" smtClean="0"/>
              <a:pPr>
                <a:spcAft>
                  <a:spcPts val="600"/>
                </a:spcAft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079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6ABC21-EE49-4856-BD3E-D5EE96FB2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6" y="482600"/>
            <a:ext cx="807400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99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E64456-E15B-494D-8030-E0F6171CC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6" y="482600"/>
            <a:ext cx="746124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D991C8-B5B6-4404-BECE-9A1ED5479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37274"/>
            <a:ext cx="8178800" cy="40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72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4DE633-A3EB-4C66-A8C0-9FA942624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9" y="482600"/>
            <a:ext cx="8152782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11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397AC0-5C18-4734-9DA8-D1650A53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Adaptations and Responses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FC9FC-5CFF-4332-9CE1-56F4C1CF3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Conversion of addiction services (inpatient detox and rehab units) to cope with COVID-19 surge.</a:t>
            </a:r>
          </a:p>
          <a:p>
            <a:r>
              <a:rPr lang="en-US" dirty="0"/>
              <a:t>lifting requirement to perform an in-person physical evaluation for Buprenorphine but not methadone.</a:t>
            </a:r>
          </a:p>
          <a:p>
            <a:r>
              <a:rPr lang="en-US" dirty="0"/>
              <a:t>Home induction of Suboxone</a:t>
            </a:r>
          </a:p>
          <a:p>
            <a:r>
              <a:rPr lang="en-US" dirty="0"/>
              <a:t>Workflow issues at Methadone programs</a:t>
            </a:r>
          </a:p>
          <a:p>
            <a:r>
              <a:rPr lang="en-US" dirty="0"/>
              <a:t>Methadone- “Emergency bottles” Up to 28-day for stable patient and a 14-day course for patients who are less stable</a:t>
            </a:r>
          </a:p>
          <a:p>
            <a:r>
              <a:rPr lang="en-US" dirty="0"/>
              <a:t>Monitoring and testing- paused/less frequent/less random</a:t>
            </a:r>
          </a:p>
          <a:p>
            <a:r>
              <a:rPr lang="en-US" dirty="0"/>
              <a:t>Telepsychiatry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66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72EE-FD0A-4D58-8723-7F767191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C0B2-E9F7-43A3-A059-507684F8D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take a closer look at the mortality rates</a:t>
            </a:r>
          </a:p>
        </p:txBody>
      </p:sp>
    </p:spTree>
    <p:extLst>
      <p:ext uri="{BB962C8B-B14F-4D97-AF65-F5344CB8AC3E}">
        <p14:creationId xmlns:p14="http://schemas.microsoft.com/office/powerpoint/2010/main" val="85599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E79515-513B-488D-AEE9-29050B8E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Mortality 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E19341-443B-416E-AB41-0AE5A3BFD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04" y="2115069"/>
            <a:ext cx="7115792" cy="17718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80870-C8BB-41F1-80AF-5CF5ADB7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www.cdc.gov/nchs/covid19/mortality</a:t>
            </a:r>
          </a:p>
        </p:txBody>
      </p:sp>
    </p:spTree>
    <p:extLst>
      <p:ext uri="{BB962C8B-B14F-4D97-AF65-F5344CB8AC3E}">
        <p14:creationId xmlns:p14="http://schemas.microsoft.com/office/powerpoint/2010/main" val="347548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142BDA60-830E-48A3-B7F4-6D9EA29AD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50683"/>
            <a:ext cx="8178800" cy="28421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EE10E-9203-4F0B-850D-49C93B93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2020 deaths by age group National Center for Health Statistics NCHS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AC69F5-83C8-469A-9AC6-E6BA7AB31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82601" y="3217463"/>
            <a:ext cx="3561255" cy="7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7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table, treemap chart&#10;&#10;Description automatically generated">
            <a:extLst>
              <a:ext uri="{FF2B5EF4-FFF2-40B4-BE49-F238E27FC236}">
                <a16:creationId xmlns:a16="http://schemas.microsoft.com/office/drawing/2014/main" id="{235DCCB8-BE72-4B19-99CE-7F0E817C2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89633"/>
            <a:ext cx="8178800" cy="35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16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B26EC2C-E9F7-422C-B9F9-4110BB2B6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71130"/>
            <a:ext cx="8178800" cy="280123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9A4A0-168C-4E94-B39A-3AF6A91E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654011"/>
            <a:ext cx="3086100" cy="273844"/>
          </a:xfrm>
        </p:spPr>
        <p:txBody>
          <a:bodyPr/>
          <a:lstStyle/>
          <a:p>
            <a:r>
              <a:rPr lang="en-US" dirty="0"/>
              <a:t>2021 deaths by age group National Center for Health Statistics NCHS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7E5E6-DD31-4E20-A3E0-922326A84E90}"/>
              </a:ext>
            </a:extLst>
          </p:cNvPr>
          <p:cNvSpPr/>
          <p:nvPr/>
        </p:nvSpPr>
        <p:spPr>
          <a:xfrm>
            <a:off x="482600" y="3197915"/>
            <a:ext cx="3572565" cy="774453"/>
          </a:xfrm>
          <a:prstGeom prst="rect">
            <a:avLst/>
          </a:prstGeom>
          <a:solidFill>
            <a:srgbClr val="4472C4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2947-9C72-458C-A01B-FC24FED99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RELATED PSYCHOLOGICAL STRESSORS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E8D9-2C2A-4C85-99A0-23A38B5AD7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/>
              <a:t>Social and emotional isolation</a:t>
            </a:r>
          </a:p>
          <a:p>
            <a:r>
              <a:rPr lang="en-US" sz="3600" dirty="0"/>
              <a:t>Financial stress</a:t>
            </a:r>
          </a:p>
          <a:p>
            <a:r>
              <a:rPr lang="en-US" sz="3600" dirty="0"/>
              <a:t>Childcare</a:t>
            </a:r>
          </a:p>
          <a:p>
            <a:r>
              <a:rPr lang="en-US" sz="3600" dirty="0"/>
              <a:t>Inadequate medical response</a:t>
            </a:r>
          </a:p>
          <a:p>
            <a:r>
              <a:rPr lang="en-US" sz="3600" dirty="0"/>
              <a:t>Limited distribution of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93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B8C487F-1ACB-486E-BC1F-4AA9CD931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32376"/>
            <a:ext cx="8178800" cy="36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1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C8A1-E0A3-49F3-9326-6580895B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00ED7CC9-3BE3-4FB3-BFDB-23AF95213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1268016"/>
            <a:ext cx="8010938" cy="306373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BCB6C-0C08-4449-80C2-E4053228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https://www.cdc.gov/nchs/covid19/mortality-overview.htm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6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7ABE-DEE4-4AFC-97BB-2AAE5280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Elderly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8794-7139-49DE-8904-103D296FA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Adults 65 and older accounted for</a:t>
            </a:r>
          </a:p>
          <a:p>
            <a:r>
              <a:rPr lang="en-US" sz="2400" dirty="0"/>
              <a:t> 31% of confirmed cases</a:t>
            </a:r>
          </a:p>
          <a:p>
            <a:r>
              <a:rPr lang="en-US" sz="2400" dirty="0"/>
              <a:t>45% of hospitalizations (Unlike young adults aged )</a:t>
            </a:r>
          </a:p>
          <a:p>
            <a:r>
              <a:rPr lang="en-US" sz="2400" dirty="0"/>
              <a:t>53% of ICU admissions</a:t>
            </a:r>
          </a:p>
          <a:p>
            <a:r>
              <a:rPr lang="en-US" sz="2400" dirty="0"/>
              <a:t>80% of deaths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In contrast with adults aged 20-54 who are responsible for 38% of hospitalization and 48% of ICU admission in adults younger than 65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8E345-B9AA-4CD4-9773-1B63813C7BD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CDC. Severe Outcomes Amongst Patients with Coronavirus Disease 2019 (COVID-19)- United States, February 12- March 16, 2020</a:t>
            </a:r>
          </a:p>
        </p:txBody>
      </p:sp>
    </p:spTree>
    <p:extLst>
      <p:ext uri="{BB962C8B-B14F-4D97-AF65-F5344CB8AC3E}">
        <p14:creationId xmlns:p14="http://schemas.microsoft.com/office/powerpoint/2010/main" val="2378200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3F58-386C-44E8-98AC-94619D6C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Overdose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C957-C43C-4D39-A147-FCC6E8FB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99381DAE-CDBA-4FC7-9A01-CBB6135E6059}"/>
              </a:ext>
            </a:extLst>
          </p:cNvPr>
          <p:cNvGraphicFramePr>
            <a:graphicFrameLocks noGrp="1"/>
          </p:cNvGraphicFramePr>
          <p:nvPr/>
        </p:nvGraphicFramePr>
        <p:xfrm>
          <a:off x="1174532" y="1127234"/>
          <a:ext cx="6096000" cy="350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726403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25088929"/>
                    </a:ext>
                  </a:extLst>
                </a:gridCol>
              </a:tblGrid>
              <a:tr h="577563">
                <a:tc>
                  <a:txBody>
                    <a:bodyPr/>
                    <a:lstStyle/>
                    <a:p>
                      <a:r>
                        <a:rPr lang="en-US" sz="1400" dirty="0"/>
                        <a:t>Age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Drug Overdose Death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7646982"/>
                  </a:ext>
                </a:extLst>
              </a:tr>
              <a:tr h="585585">
                <a:tc>
                  <a:txBody>
                    <a:bodyPr/>
                    <a:lstStyle/>
                    <a:p>
                      <a:r>
                        <a:rPr lang="en-US" sz="1400" dirty="0"/>
                        <a:t>0-24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3098307"/>
                  </a:ext>
                </a:extLst>
              </a:tr>
              <a:tr h="585585">
                <a:tc>
                  <a:txBody>
                    <a:bodyPr/>
                    <a:lstStyle/>
                    <a:p>
                      <a:r>
                        <a:rPr lang="en-US" sz="1400" dirty="0"/>
                        <a:t>25-34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84506543"/>
                  </a:ext>
                </a:extLst>
              </a:tr>
              <a:tr h="585585">
                <a:tc>
                  <a:txBody>
                    <a:bodyPr/>
                    <a:lstStyle/>
                    <a:p>
                      <a:r>
                        <a:rPr lang="en-US" sz="1400" dirty="0"/>
                        <a:t>35-45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5403898"/>
                  </a:ext>
                </a:extLst>
              </a:tr>
              <a:tr h="585585">
                <a:tc>
                  <a:txBody>
                    <a:bodyPr/>
                    <a:lstStyle/>
                    <a:p>
                      <a:r>
                        <a:rPr lang="en-US" sz="1400" dirty="0"/>
                        <a:t>45-55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8063633"/>
                  </a:ext>
                </a:extLst>
              </a:tr>
              <a:tr h="585585">
                <a:tc>
                  <a:txBody>
                    <a:bodyPr/>
                    <a:lstStyle/>
                    <a:p>
                      <a:r>
                        <a:rPr lang="en-US" sz="1400" dirty="0"/>
                        <a:t>55+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4206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63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5EBA553E-7285-4156-81A0-741BD919F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" y="237340"/>
            <a:ext cx="8600090" cy="46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CFAD3F-E9A4-41F1-804A-31EF207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54AE-9635-4CD1-AE5A-3979427F5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C00000"/>
                </a:solidFill>
              </a:rPr>
              <a:t>Over 65 – 74% of  from COVID-19</a:t>
            </a:r>
          </a:p>
          <a:p>
            <a:pPr lvl="1" algn="ctr"/>
            <a:r>
              <a:rPr lang="en-US" sz="2400" b="1" dirty="0">
                <a:solidFill>
                  <a:srgbClr val="C00000"/>
                </a:solidFill>
              </a:rPr>
              <a:t>Experience, Wisdom, Culture and History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C00000"/>
                </a:solidFill>
              </a:rPr>
              <a:t>-----------------------------------------------------------------Under 55 – 79% of Drug overdose deaths</a:t>
            </a:r>
          </a:p>
          <a:p>
            <a:pPr lvl="1" algn="ctr"/>
            <a:r>
              <a:rPr lang="en-US" sz="2400" b="1" dirty="0">
                <a:solidFill>
                  <a:srgbClr val="C00000"/>
                </a:solidFill>
              </a:rPr>
              <a:t>Youthful vigor, Promise, Talent, Future</a:t>
            </a:r>
          </a:p>
        </p:txBody>
      </p:sp>
    </p:spTree>
    <p:extLst>
      <p:ext uri="{BB962C8B-B14F-4D97-AF65-F5344CB8AC3E}">
        <p14:creationId xmlns:p14="http://schemas.microsoft.com/office/powerpoint/2010/main" val="2226447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22DA-AE0A-45CD-A647-F7CB9D63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723520"/>
            <a:ext cx="5797296" cy="342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6A5B29-0AF2-435A-B05D-735E262B9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081" y="177801"/>
            <a:ext cx="6126479" cy="4660550"/>
          </a:xfrm>
        </p:spPr>
      </p:pic>
    </p:spTree>
    <p:extLst>
      <p:ext uri="{BB962C8B-B14F-4D97-AF65-F5344CB8AC3E}">
        <p14:creationId xmlns:p14="http://schemas.microsoft.com/office/powerpoint/2010/main" val="2489409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B67D-EECD-4EE4-AC19-C555FFD7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FAB9-A387-44B0-9A59-7982C0C55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  <a:hlinkClick r:id="rId2"/>
              </a:rPr>
              <a:t>https://covid19.who.int/</a:t>
            </a:r>
            <a:endParaRPr lang="en-US" sz="1500" dirty="0"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  <a:hlinkClick r:id="rId3"/>
              </a:rPr>
              <a:t>https://www.cdc.gov/nchs/covid19/mortality-overview.htm</a:t>
            </a:r>
            <a:endParaRPr lang="en-US" sz="1500" dirty="0"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</a:rPr>
              <a:t>CDC. Severe Outcomes Amongst Patients with Coronavirus Disease 2019 (COVID-19)- United States, February 12- March 16, 2020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  <a:hlinkClick r:id="rId4"/>
              </a:rPr>
              <a:t>https://www.cdc.gov/nchs/nvss/vsrr/covid_weekly/index.htm#SexAndAge</a:t>
            </a:r>
            <a:endParaRPr lang="en-US" sz="1500" dirty="0"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  <a:hlinkClick r:id="rId5"/>
              </a:rPr>
              <a:t>https://www.cdc.gov/drugoverdose/nonfatal/pdf/COVID-19-Nonfatal-Drug-Overdose-Data-508c.pdf</a:t>
            </a:r>
            <a:endParaRPr lang="en-US" sz="1500" dirty="0"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</a:rPr>
              <a:t>Neria, Y., Nandi, A., &amp; Galea, S. (2008). Post-traumatic stress disorder following disasters: A systematic review. Psychological Medicine, 38(4), 467-480. doi:10.1017/S0033291707001353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  <a:hlinkClick r:id="rId6"/>
              </a:rPr>
              <a:t>https://www.kff.org/coronavirus-covid-19/issue-brief/the-implications-of-covid-19-for-mental-health-and-substance-use/</a:t>
            </a:r>
            <a:endParaRPr lang="en-US" sz="1500" dirty="0"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</a:rPr>
              <a:t>Dubey Et al 2020. COVID-19 and addiction. Diabetes and Metabolic Syndrome Clinical Research and Reviews. 14. 817-823. 10.1016/j.dsx.2020.06.008.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 err="1">
                <a:latin typeface="+mj-lt"/>
              </a:rPr>
              <a:t>Svetla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Slavova</a:t>
            </a:r>
            <a:r>
              <a:rPr lang="en-US" sz="1500" dirty="0">
                <a:latin typeface="+mj-lt"/>
              </a:rPr>
              <a:t> Et al, Signal of increased opioid overdose during COVID-19 from emergency medical services data, Drug and Alcohol Dependence </a:t>
            </a:r>
            <a:r>
              <a:rPr lang="en-US" sz="1500" dirty="0">
                <a:latin typeface="+mj-lt"/>
                <a:hlinkClick r:id="rId7"/>
              </a:rPr>
              <a:t>https://doi.org/10.1016/j.drugalcdep.2020.108176</a:t>
            </a:r>
            <a:r>
              <a:rPr lang="en-US" sz="1500" dirty="0">
                <a:latin typeface="+mj-lt"/>
              </a:rPr>
              <a:t>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</a:rPr>
              <a:t>Nancy </a:t>
            </a:r>
            <a:r>
              <a:rPr lang="en-US" sz="1500" dirty="0" err="1">
                <a:latin typeface="+mj-lt"/>
              </a:rPr>
              <a:t>Glober</a:t>
            </a:r>
            <a:r>
              <a:rPr lang="en-US" sz="1500" dirty="0">
                <a:latin typeface="+mj-lt"/>
              </a:rPr>
              <a:t> et al- Impact of COVID-19 Pandemic on Drug Overdoses in Indianapolis </a:t>
            </a:r>
            <a:r>
              <a:rPr lang="en-US" sz="1500" dirty="0">
                <a:latin typeface="+mj-lt"/>
                <a:hlinkClick r:id="rId8"/>
              </a:rPr>
              <a:t>https://doi.org/10.1007/s11524-020-00484-0</a:t>
            </a:r>
            <a:endParaRPr lang="en-US" sz="1500" dirty="0"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u="sng" dirty="0">
                <a:solidFill>
                  <a:srgbClr val="00527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Yan Sun </a:t>
            </a:r>
            <a:r>
              <a:rPr lang="en-US" sz="1500" u="sng" dirty="0">
                <a:solidFill>
                  <a:srgbClr val="00527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500" u="sng" dirty="0">
                <a:solidFill>
                  <a:srgbClr val="76767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b="1" u="sng" dirty="0">
                <a:solidFill>
                  <a:srgbClr val="00527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https://doi.org/10.1111/ajad.13066</a:t>
            </a:r>
            <a:endParaRPr lang="en-US" sz="1500" b="1" u="sng" dirty="0">
              <a:solidFill>
                <a:srgbClr val="005274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1500" b="1" u="sng" dirty="0">
                <a:solidFill>
                  <a:srgbClr val="005274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ttps://www.kff.org/other/state-indicator/opioid-overdose-deaths-by-age-group/?dataView=1&amp;currentTimeframe=0&amp;selectedDistributions=0-24--25-34--35-44--45-54--55&amp;selectedRows=%7B%22wrapups%22:%7B%22united-states%22:%7B%7D%7D%7D&amp;sortModel=%7B%22colId%22:%22Location%22,%22sort%22:%22asc%22%7D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https://www.commonwealthfund.org/blog/2021/drug-overdose-toll-2020-and-near-term-actions-addressing-it</a:t>
            </a:r>
            <a:endParaRPr lang="en-US" sz="15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endParaRPr lang="en-US" sz="15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endParaRPr lang="en-US" sz="15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721D-1BA7-43D6-B3EB-1A5BDB52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PANDEMICS AND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F0AF0-E135-47FB-9D67-50EA9D0C9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dirty="0"/>
              <a:t>Sleep disturbances</a:t>
            </a:r>
          </a:p>
          <a:p>
            <a:r>
              <a:rPr lang="en-US" sz="3000" dirty="0"/>
              <a:t>Anger</a:t>
            </a:r>
          </a:p>
          <a:p>
            <a:r>
              <a:rPr lang="en-US" sz="3000" dirty="0"/>
              <a:t>Extreme fear</a:t>
            </a:r>
          </a:p>
          <a:p>
            <a:r>
              <a:rPr lang="en-US" sz="3000" dirty="0"/>
              <a:t>New onset Anxiety, Depression, PTSD, Somatization (Neria et al)</a:t>
            </a:r>
          </a:p>
          <a:p>
            <a:r>
              <a:rPr lang="en-US" sz="3000" dirty="0"/>
              <a:t>Exacerbation of existing mental disorder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75405-7FA3-4496-B9DB-75DDC8F7E2E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it-IT" dirty="0"/>
              <a:t>Neria, Y., Nandi, A., &amp; Galea, S. (2008).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Preexisting Pandemic?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2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0652-F6FB-40ED-8982-A754E252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in the United States (Pre COVID-19)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2C93-D017-4749-9687-BB43B9075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841,000 people have died since 1999 from a drug overdose.</a:t>
            </a:r>
          </a:p>
          <a:p>
            <a:r>
              <a:rPr lang="en-US" sz="2400" dirty="0"/>
              <a:t>70,630 drug overdose deaths occurred in the United States in 2019.</a:t>
            </a:r>
          </a:p>
          <a:p>
            <a:r>
              <a:rPr lang="en-US" sz="2400" dirty="0"/>
              <a:t>The age-adjusted rate of overdose deaths increased by over 4% from 2018 (20.7 per 100,000) to 2019 (21.6 per 100,000).</a:t>
            </a:r>
          </a:p>
        </p:txBody>
      </p:sp>
    </p:spTree>
    <p:extLst>
      <p:ext uri="{BB962C8B-B14F-4D97-AF65-F5344CB8AC3E}">
        <p14:creationId xmlns:p14="http://schemas.microsoft.com/office/powerpoint/2010/main" val="386340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260B-B14D-460A-A04B-7AED272C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4" y="532827"/>
            <a:ext cx="7251049" cy="735645"/>
          </a:xfrm>
        </p:spPr>
        <p:txBody>
          <a:bodyPr/>
          <a:lstStyle/>
          <a:p>
            <a:pPr algn="ctr"/>
            <a:r>
              <a:rPr lang="en-US" dirty="0"/>
              <a:t>SUD Before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1518-70B6-48A1-8B1A-8EE7A339C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254" y="1268472"/>
            <a:ext cx="7133900" cy="3232554"/>
          </a:xfrm>
        </p:spPr>
        <p:txBody>
          <a:bodyPr/>
          <a:lstStyle/>
          <a:p>
            <a:r>
              <a:rPr lang="en-US" sz="2850" dirty="0"/>
              <a:t>Majority of deaths from overdoses are opioid-related</a:t>
            </a:r>
          </a:p>
          <a:p>
            <a:r>
              <a:rPr lang="en-US" sz="2850" dirty="0"/>
              <a:t>Initially death were linked to opioid pain analgesics</a:t>
            </a:r>
          </a:p>
          <a:p>
            <a:r>
              <a:rPr lang="en-US" sz="2850" dirty="0"/>
              <a:t> Shifted to illicit opioids, such as heroin</a:t>
            </a:r>
          </a:p>
          <a:p>
            <a:r>
              <a:rPr lang="en-US" sz="2850" dirty="0"/>
              <a:t>Synthetic substances have been on the rise- opioids like fentanyl, stimulant (methamphetamine, cocaine)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1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2CA3-5F08-415B-8016-CE3C2E0F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Pandemic Within a Pandemic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0E7B-CEC8-4177-849C-6E336DCA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Bidirectional relationship between COVID-19 and addictions</a:t>
            </a:r>
          </a:p>
        </p:txBody>
      </p:sp>
    </p:spTree>
    <p:extLst>
      <p:ext uri="{BB962C8B-B14F-4D97-AF65-F5344CB8AC3E}">
        <p14:creationId xmlns:p14="http://schemas.microsoft.com/office/powerpoint/2010/main" val="14456220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7C3E3655B954C954120F7F25877D9" ma:contentTypeVersion="10" ma:contentTypeDescription="Create a new document." ma:contentTypeScope="" ma:versionID="4c6c8e47b5d5e4ee3df4bb93306d2b17">
  <xsd:schema xmlns:xsd="http://www.w3.org/2001/XMLSchema" xmlns:xs="http://www.w3.org/2001/XMLSchema" xmlns:p="http://schemas.microsoft.com/office/2006/metadata/properties" xmlns:ns3="c28c523d-0ed4-497f-b1f7-534ad1376f51" targetNamespace="http://schemas.microsoft.com/office/2006/metadata/properties" ma:root="true" ma:fieldsID="431aba204879ac6cf87443f167f1ff9f" ns3:_="">
    <xsd:import namespace="c28c523d-0ed4-497f-b1f7-534ad1376f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8c523d-0ed4-497f-b1f7-534ad1376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CEA593-92C4-4400-A7CE-19D69B58AA2C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28c523d-0ed4-497f-b1f7-534ad1376f5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F6DBC4-39CE-400E-8EB2-10C5407183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AF29B-F787-4DB8-B14F-D6A56F16C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8c523d-0ed4-497f-b1f7-534ad1376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1135</Words>
  <Application>Microsoft Office PowerPoint</Application>
  <PresentationFormat>On-screen Show (16:9)</PresentationFormat>
  <Paragraphs>138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AppleSymbols</vt:lpstr>
      <vt:lpstr>Arial</vt:lpstr>
      <vt:lpstr>Calibri</vt:lpstr>
      <vt:lpstr>Franklin Gothic Book</vt:lpstr>
      <vt:lpstr>Franklin Gothic Medium</vt:lpstr>
      <vt:lpstr>Wingdings</vt:lpstr>
      <vt:lpstr>1_Office Theme</vt:lpstr>
      <vt:lpstr>  </vt:lpstr>
      <vt:lpstr>PowerPoint Presentation</vt:lpstr>
      <vt:lpstr>PowerPoint Presentation</vt:lpstr>
      <vt:lpstr>PANDEMIC RELATED PSYCHOLOGICAL STRESSORS</vt:lpstr>
      <vt:lpstr>PANDEMICS AND MENTAL HEALTH</vt:lpstr>
      <vt:lpstr>Preexisting Pandemic?</vt:lpstr>
      <vt:lpstr>Substance Use in the United States (Pre COVID-19)</vt:lpstr>
      <vt:lpstr>SUD Before Covid-19</vt:lpstr>
      <vt:lpstr>A Pandemic Within a Pandemic  </vt:lpstr>
      <vt:lpstr> Bidirectional relationship between COVID-19 and addiction </vt:lpstr>
      <vt:lpstr>SUD after Onset of Covid-19</vt:lpstr>
      <vt:lpstr>Emergency Services in Indianapolis 2020</vt:lpstr>
      <vt:lpstr> EMS Calls </vt:lpstr>
      <vt:lpstr>EMS Calls</vt:lpstr>
      <vt:lpstr>Controversies</vt:lpstr>
      <vt:lpstr>ED VISITS AND NONFATAL OVERDOSES</vt:lpstr>
      <vt:lpstr>ED VISITS AND NON-FATAL OVERDOSE </vt:lpstr>
      <vt:lpstr>PowerPoint Presentation</vt:lpstr>
      <vt:lpstr>PowerPoint Presentation</vt:lpstr>
      <vt:lpstr>ED visits for overdose (Indiana)</vt:lpstr>
      <vt:lpstr>Overdose deaths during COVID-19</vt:lpstr>
      <vt:lpstr>PowerPoint Presentation</vt:lpstr>
      <vt:lpstr>PowerPoint Presentation</vt:lpstr>
      <vt:lpstr>PowerPoint Presentation</vt:lpstr>
      <vt:lpstr>Overdose deaths in Indiana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Adaptations and Responses</vt:lpstr>
      <vt:lpstr>Impact and Implications</vt:lpstr>
      <vt:lpstr>Covid-19 Mortality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and Elderly</vt:lpstr>
      <vt:lpstr>Overdose Mortality</vt:lpstr>
      <vt:lpstr>PowerPoint Presentation</vt:lpstr>
      <vt:lpstr>PowerPoint Presentation</vt:lpstr>
      <vt:lpstr>PowerPoint Presentation</vt:lpstr>
      <vt:lpstr>References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Ojo, Olawale O</cp:lastModifiedBy>
  <cp:revision>572</cp:revision>
  <cp:lastPrinted>2017-03-29T20:29:55Z</cp:lastPrinted>
  <dcterms:created xsi:type="dcterms:W3CDTF">2016-12-07T14:20:07Z</dcterms:created>
  <dcterms:modified xsi:type="dcterms:W3CDTF">2021-12-10T14:44:51Z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0x010100B6A7C3E3655B954C954120F7F25877D9</vt:lpwstr>
  </property>
</Properties>
</file>